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1"/>
  </p:notesMasterIdLst>
  <p:handoutMasterIdLst>
    <p:handoutMasterId r:id="rId12"/>
  </p:handoutMasterIdLst>
  <p:sldIdLst>
    <p:sldId id="292" r:id="rId5"/>
    <p:sldId id="295" r:id="rId6"/>
    <p:sldId id="299" r:id="rId7"/>
    <p:sldId id="298" r:id="rId8"/>
    <p:sldId id="297" r:id="rId9"/>
    <p:sldId id="293" r:id="rId10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B0D"/>
    <a:srgbClr val="1E5082"/>
    <a:srgbClr val="F3E068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14/04/2024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14/04/2024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1087" y="1168762"/>
            <a:ext cx="6270169" cy="2425081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Studio pilota sull’influenza della disregolazione emotiva sullo stile di vita in una popolazione di soggetti obesi candidati alla chirurgia bariatrica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400" dirty="0"/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9119" y="3479721"/>
            <a:ext cx="6494104" cy="704461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E98B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Caiazza C</a:t>
            </a:r>
            <a:r>
              <a:rPr lang="it-IT" sz="1800" b="1" dirty="0">
                <a:solidFill>
                  <a:srgbClr val="E98B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it-IT" sz="1800" cap="none" dirty="0">
                <a:solidFill>
                  <a:srgbClr val="E98B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it-IT" sz="1800" b="1" dirty="0">
              <a:solidFill>
                <a:srgbClr val="E98B0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6022EE0-884D-7AF6-E41C-96ABB10829B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0041334" y="4878797"/>
            <a:ext cx="2109399" cy="194479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E5A852-1EDD-93EA-020C-95A1B01DAC65}"/>
              </a:ext>
            </a:extLst>
          </p:cNvPr>
          <p:cNvSpPr txBox="1"/>
          <p:nvPr/>
        </p:nvSpPr>
        <p:spPr>
          <a:xfrm>
            <a:off x="5057191" y="4893459"/>
            <a:ext cx="6997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Dipartimento di neuroscienze, scienze riproduttive ed odontostomatologiche</a:t>
            </a:r>
          </a:p>
          <a:p>
            <a:pPr algn="ctr"/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Scuola di medicina </a:t>
            </a:r>
            <a:r>
              <a:rPr lang="it-IT" sz="1600" dirty="0">
                <a:solidFill>
                  <a:srgbClr val="1E508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ederico II, </a:t>
            </a:r>
            <a:r>
              <a:rPr lang="it-IT" sz="1600" dirty="0">
                <a:solidFill>
                  <a:srgbClr val="1E508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apoli. </a:t>
            </a:r>
          </a:p>
          <a:p>
            <a:pPr algn="ctr"/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UOSD psichiatria. US DCA, obesità e chirurgia bariatrica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E89B47-FD3E-A4B6-A47A-BD4A81FC2402}"/>
              </a:ext>
            </a:extLst>
          </p:cNvPr>
          <p:cNvSpPr txBox="1"/>
          <p:nvPr/>
        </p:nvSpPr>
        <p:spPr>
          <a:xfrm>
            <a:off x="6096000" y="4559800"/>
            <a:ext cx="6270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cap="none" dirty="0">
                <a:solidFill>
                  <a:srgbClr val="E98B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Altri autori:  solini N., Napoli J.S., </a:t>
            </a:r>
            <a:r>
              <a:rPr lang="it-IT" sz="1600" cap="none" dirty="0" err="1">
                <a:solidFill>
                  <a:srgbClr val="E98B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Viacava</a:t>
            </a:r>
            <a:r>
              <a:rPr lang="it-IT" sz="1600" cap="none" dirty="0">
                <a:solidFill>
                  <a:srgbClr val="E98B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L., Micanti F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661DAC-FD2E-6ABA-AE57-6D671B746063}"/>
              </a:ext>
            </a:extLst>
          </p:cNvPr>
          <p:cNvSpPr txBox="1"/>
          <p:nvPr/>
        </p:nvSpPr>
        <p:spPr>
          <a:xfrm>
            <a:off x="1568321" y="1582341"/>
            <a:ext cx="90553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Introduzione</a:t>
            </a:r>
          </a:p>
          <a:p>
            <a:endParaRPr lang="it-IT" sz="1800" dirty="0">
              <a:solidFill>
                <a:srgbClr val="1E50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qualità di vita dei soggetti affetti da obesità è influenzata da fattori sociali e da fattori relativi all’apparato psichico dei soggetti obesi che rappresentano un deficit dell’adattamento interno. </a:t>
            </a: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Quest’ultimo è condizionato dal sistema di regolazione emotiva responsabile di costellazioni quali l’alessitimia, i comportamenti alimentari maladattivi e lo stigma internalizzato del peso. </a:t>
            </a:r>
          </a:p>
          <a:p>
            <a:pPr algn="just"/>
            <a:endParaRPr lang="it-IT" dirty="0">
              <a:solidFill>
                <a:srgbClr val="1E508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studio ha lo scopo di evidenziare la correlazione tra disregolazione emotiva e qualità di vita dei soggetti obesi, al fine di sviluppare strategie di intervento psicologico che possano migliorare l’</a:t>
            </a:r>
            <a:r>
              <a:rPr lang="it-IT" sz="1800" dirty="0" err="1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della chirurgia bariatrica.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631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E079AD-F006-116F-4BDD-0A9F071E625C}"/>
              </a:ext>
            </a:extLst>
          </p:cNvPr>
          <p:cNvSpPr txBox="1"/>
          <p:nvPr/>
        </p:nvSpPr>
        <p:spPr>
          <a:xfrm>
            <a:off x="1710613" y="2029899"/>
            <a:ext cx="87707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it-IT" sz="2000" b="1" dirty="0">
                <a:solidFill>
                  <a:srgbClr val="E98B0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Materiali e metodi</a:t>
            </a:r>
          </a:p>
          <a:p>
            <a:pPr marL="457200">
              <a:lnSpc>
                <a:spcPct val="115000"/>
              </a:lnSpc>
            </a:pPr>
            <a:endParaRPr lang="it-IT" dirty="0">
              <a:solidFill>
                <a:srgbClr val="E98B0D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Abbiamo analizzato la correlazione tra la disregolazione emotiva (scala DERS) e la qualità della vita (SF-36) in una popolazione di pazienti obesi candidati alla chirurgia bariatrica. Abbiamo effettuato una analisi di correlazione lineare (coefficiente R di Pearson) in un campione di 83 candidati alla chirurgia bariatrica (58 femmine e 25 maschi) di età media 37±11.40 anni; BMI 43.89±12.99.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582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7CAE2-536B-D031-E027-208DA1BE4C63}"/>
              </a:ext>
            </a:extLst>
          </p:cNvPr>
          <p:cNvSpPr txBox="1"/>
          <p:nvPr/>
        </p:nvSpPr>
        <p:spPr>
          <a:xfrm>
            <a:off x="1269742" y="1649294"/>
            <a:ext cx="6241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emersa una significativa </a:t>
            </a:r>
            <a:r>
              <a:rPr lang="it-IT" sz="1800" b="1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correlazione negativa</a:t>
            </a: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 grado </a:t>
            </a:r>
            <a:r>
              <a:rPr lang="it-IT" sz="1800" b="1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moderato/forte </a:t>
            </a: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 parametri della disregolazione emotiva e qualità della vita: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funzionamento sociale (r=-0.55, p&lt;0.001)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benessere emotivo (r=-0.42, p&lt;0.001)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salute mentale generale (r=-0.72, p&lt;0.001)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992414-82B8-A52A-5073-D2AB2B9F7177}"/>
              </a:ext>
            </a:extLst>
          </p:cNvPr>
          <p:cNvSpPr txBox="1"/>
          <p:nvPr/>
        </p:nvSpPr>
        <p:spPr>
          <a:xfrm>
            <a:off x="5105401" y="3728698"/>
            <a:ext cx="5584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it-IT" sz="1800" b="1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correlazione debole/moderata </a:t>
            </a: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emersa per: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l’attività fisica (r=-0.31, p&lt;0.01)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salute fisica (r=-0.27, p&lt;0.01)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vitalità (r=-0.46, p&lt;0.001)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1E508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sensazione di dolore fisico (r=-0.30, p&lt;0.01)</a:t>
            </a:r>
            <a:endParaRPr lang="it-IT" sz="1800" dirty="0">
              <a:solidFill>
                <a:srgbClr val="1E508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5D563C-6109-5427-5746-F1730CDC2357}"/>
              </a:ext>
            </a:extLst>
          </p:cNvPr>
          <p:cNvSpPr txBox="1"/>
          <p:nvPr/>
        </p:nvSpPr>
        <p:spPr>
          <a:xfrm>
            <a:off x="3609393" y="1045029"/>
            <a:ext cx="50400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Risultati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7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78928F-9B37-15CC-ACB3-D316BEFE9BCD}"/>
              </a:ext>
            </a:extLst>
          </p:cNvPr>
          <p:cNvSpPr txBox="1"/>
          <p:nvPr/>
        </p:nvSpPr>
        <p:spPr>
          <a:xfrm>
            <a:off x="2296885" y="1828562"/>
            <a:ext cx="759823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Conclusioni</a:t>
            </a:r>
          </a:p>
          <a:p>
            <a:pPr algn="ctr"/>
            <a:endParaRPr lang="it-IT" sz="2000" b="1" dirty="0">
              <a:solidFill>
                <a:srgbClr val="E98B0D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Esiste una correlazione inversa statisticamente significativa tra disregolazione emotiva e qualità di vita, con un evidente impatto negativo della disregolazione su diversi ambiti della qualità della vita. </a:t>
            </a:r>
          </a:p>
          <a:p>
            <a:pPr algn="just"/>
            <a:endParaRPr lang="it-IT" sz="1800" dirty="0">
              <a:solidFill>
                <a:srgbClr val="1E508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risultati evidenziano come individuare l’intensità della disregolazione emotiva possa consentire l’attuazione di strategie terapeutiche nella fase </a:t>
            </a:r>
            <a:r>
              <a:rPr lang="it-IT" sz="1800" dirty="0" err="1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it-IT" sz="1800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-intervento al fine di migliorare la capacità di coping dei soggetti obesi nel post-intervento e, di conseguenza, l’efficacia della chirurgia bariatrica nel lungo tempo.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367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564" y="3146750"/>
            <a:ext cx="4526280" cy="564501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E98B0D"/>
                </a:solidFill>
              </a:rPr>
              <a:t>Grazie per l’attenzione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B015719-2E71-39A0-7581-147DC645EE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0052994" y="4883284"/>
            <a:ext cx="2109822" cy="19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0</TotalTime>
  <Words>423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RetrospectVTI</vt:lpstr>
      <vt:lpstr>Studio pilota sull’influenza della disregolazione emotiva sullo stile di vita in una popolazione di soggetti obesi candidati alla chirurgia bariatrica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Alessandro Napoli</cp:lastModifiedBy>
  <cp:revision>10</cp:revision>
  <dcterms:created xsi:type="dcterms:W3CDTF">2022-02-27T17:36:31Z</dcterms:created>
  <dcterms:modified xsi:type="dcterms:W3CDTF">2024-04-14T21:14:50Z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